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1" r:id="rId6"/>
    <p:sldId id="265" r:id="rId7"/>
    <p:sldId id="263" r:id="rId8"/>
    <p:sldId id="282" r:id="rId9"/>
    <p:sldId id="267" r:id="rId10"/>
    <p:sldId id="272" r:id="rId11"/>
    <p:sldId id="274" r:id="rId12"/>
    <p:sldId id="273" r:id="rId13"/>
    <p:sldId id="275" r:id="rId14"/>
    <p:sldId id="268" r:id="rId15"/>
    <p:sldId id="270" r:id="rId16"/>
    <p:sldId id="271" r:id="rId17"/>
    <p:sldId id="283" r:id="rId18"/>
    <p:sldId id="284" r:id="rId19"/>
    <p:sldId id="281" r:id="rId20"/>
    <p:sldId id="280" r:id="rId2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92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1FE0B-A880-403D-8770-BE1447F2D4DB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A7D0-7D7E-47F6-B99A-27339B8A4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1FE0B-A880-403D-8770-BE1447F2D4DB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A7D0-7D7E-47F6-B99A-27339B8A4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1FE0B-A880-403D-8770-BE1447F2D4DB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A7D0-7D7E-47F6-B99A-27339B8A4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736487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1FE0B-A880-403D-8770-BE1447F2D4DB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A7D0-7D7E-47F6-B99A-27339B8A4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1FE0B-A880-403D-8770-BE1447F2D4DB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A7D0-7D7E-47F6-B99A-27339B8A4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1FE0B-A880-403D-8770-BE1447F2D4DB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A7D0-7D7E-47F6-B99A-27339B8A4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1FE0B-A880-403D-8770-BE1447F2D4DB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A7D0-7D7E-47F6-B99A-27339B8A4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1FE0B-A880-403D-8770-BE1447F2D4DB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A7D0-7D7E-47F6-B99A-27339B8A4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1FE0B-A880-403D-8770-BE1447F2D4DB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A7D0-7D7E-47F6-B99A-27339B8A4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1FE0B-A880-403D-8770-BE1447F2D4DB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A7D0-7D7E-47F6-B99A-27339B8A4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1FE0B-A880-403D-8770-BE1447F2D4DB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A7D0-7D7E-47F6-B99A-27339B8A4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1FE0B-A880-403D-8770-BE1447F2D4DB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AA7D0-7D7E-47F6-B99A-27339B8A4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xabay.com/" TargetMode="External"/><Relationship Id="rId2" Type="http://schemas.openxmlformats.org/officeDocument/2006/relationships/hyperlink" Target="http://www.uefap.com/writing/writfram.htm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qsstudy.com/biology/classification-of-plant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673" y="339502"/>
            <a:ext cx="4752528" cy="844684"/>
          </a:xfrm>
          <a:prstGeom prst="rect">
            <a:avLst/>
          </a:prstGeom>
        </p:spPr>
        <p:txBody>
          <a:bodyPr vert="horz" wrap="square" lIns="0" tIns="13555" rIns="0" bIns="0" rtlCol="0" anchor="ctr">
            <a:spAutoFit/>
          </a:bodyPr>
          <a:lstStyle/>
          <a:p>
            <a:pPr marL="12910" marR="5164">
              <a:spcBef>
                <a:spcPts val="107"/>
              </a:spcBef>
            </a:pPr>
            <a:r>
              <a:rPr lang="en-US" sz="2700" dirty="0">
                <a:latin typeface="PT Sans" panose="020B0503020203020204" pitchFamily="34" charset="-52"/>
              </a:rPr>
              <a:t>AL-FARABI KAZAKH NATIONAL UNIVERSITY</a:t>
            </a:r>
            <a:r>
              <a:rPr lang="ru-RU" sz="2700" dirty="0">
                <a:latin typeface="PT Sans" panose="020B0503020203020204" pitchFamily="34" charset="-52"/>
              </a:rPr>
              <a:t> </a:t>
            </a:r>
            <a:endParaRPr sz="2700" dirty="0">
              <a:latin typeface="PT Sans" panose="020B0503020203020204" pitchFamily="34" charset="-52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1680" y="1347614"/>
            <a:ext cx="4320480" cy="244520"/>
          </a:xfrm>
          <a:prstGeom prst="rect">
            <a:avLst/>
          </a:prstGeom>
        </p:spPr>
        <p:txBody>
          <a:bodyPr vert="horz" wrap="square" lIns="0" tIns="13555" rIns="0" bIns="0" rtlCol="0">
            <a:spAutoFit/>
          </a:bodyPr>
          <a:lstStyle/>
          <a:p>
            <a:pPr marL="12910" algn="ctr">
              <a:spcBef>
                <a:spcPts val="107"/>
              </a:spcBef>
            </a:pPr>
            <a:r>
              <a:rPr lang="en-US" sz="1500" dirty="0">
                <a:latin typeface="PT Sans" panose="020B0503020203020204" pitchFamily="34" charset="-52"/>
              </a:rPr>
              <a:t>Department of Philology and Foreign languages </a:t>
            </a:r>
            <a:r>
              <a:rPr lang="en-US" sz="1500" spc="-36" dirty="0">
                <a:latin typeface="PT Sans" panose="020B0503020203020204" pitchFamily="34" charset="-52"/>
                <a:cs typeface="Arial" panose="020B0604020202020204" pitchFamily="34" charset="0"/>
              </a:rPr>
              <a:t> </a:t>
            </a:r>
            <a:endParaRPr lang="ru-RU" sz="15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7177" y="418656"/>
            <a:ext cx="751332" cy="7208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289D5EB-7799-49F6-AC59-525B93387E7E}"/>
              </a:ext>
            </a:extLst>
          </p:cNvPr>
          <p:cNvSpPr txBox="1"/>
          <p:nvPr/>
        </p:nvSpPr>
        <p:spPr>
          <a:xfrm>
            <a:off x="1059812" y="2175532"/>
            <a:ext cx="7400623" cy="639781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sz="3700" b="1" dirty="0">
                <a:latin typeface="PT Sans" panose="020B0503020203020204" pitchFamily="34" charset="-52"/>
                <a:ea typeface="PT Sans" panose="020B0503020203020204" pitchFamily="34" charset="-52"/>
              </a:rPr>
              <a:t>English for </a:t>
            </a:r>
            <a:r>
              <a:rPr lang="en-US" sz="37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>Science</a:t>
            </a:r>
            <a:endParaRPr lang="ru-RU" sz="3700" b="1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3327835"/>
            <a:ext cx="5472608" cy="532060"/>
          </a:xfrm>
          <a:prstGeom prst="rect">
            <a:avLst/>
          </a:prstGeom>
        </p:spPr>
        <p:txBody>
          <a:bodyPr wrap="square" lIns="69714" tIns="34857" rIns="69714" bIns="34857">
            <a:spAutoFit/>
          </a:bodyPr>
          <a:lstStyle/>
          <a:p>
            <a:pPr marL="12910">
              <a:spcBef>
                <a:spcPts val="1561"/>
              </a:spcBef>
            </a:pPr>
            <a:r>
              <a:rPr lang="en-US" sz="1500" dirty="0" err="1">
                <a:latin typeface="PT Sans" panose="020B0503020203020204" pitchFamily="34" charset="-52"/>
                <a:cs typeface="Arial" panose="020B0604020202020204" pitchFamily="34" charset="0"/>
              </a:rPr>
              <a:t>Ayan</a:t>
            </a:r>
            <a:r>
              <a:rPr lang="en-US" sz="1500" dirty="0">
                <a:latin typeface="PT Sans" panose="020B0503020203020204" pitchFamily="34" charset="-52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PT Sans" panose="020B0503020203020204" pitchFamily="34" charset="-52"/>
                <a:cs typeface="Arial" panose="020B0604020202020204" pitchFamily="34" charset="0"/>
              </a:rPr>
              <a:t>Januzakova</a:t>
            </a:r>
            <a:endParaRPr lang="ru-RU" sz="1500" dirty="0">
              <a:latin typeface="PT Sans" panose="020B0503020203020204" pitchFamily="34" charset="-52"/>
              <a:cs typeface="Arial" panose="020B0604020202020204" pitchFamily="34" charset="0"/>
            </a:endParaRPr>
          </a:p>
          <a:p>
            <a:pPr marL="12910">
              <a:spcBef>
                <a:spcPts val="5"/>
              </a:spcBef>
            </a:pPr>
            <a:r>
              <a:rPr lang="en-US" sz="1500" spc="-5" dirty="0">
                <a:latin typeface="PT Sans" panose="020B0503020203020204" pitchFamily="34" charset="-52"/>
                <a:cs typeface="Arial" panose="020B0604020202020204" pitchFamily="34" charset="0"/>
              </a:rPr>
              <a:t>Master of Science in Biology, Senior Lecturer </a:t>
            </a:r>
            <a:endParaRPr lang="ru-RU" sz="15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437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419622"/>
            <a:ext cx="8208912" cy="378171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sz="2000" dirty="0" smtClean="0"/>
              <a:t>Animals are divided into two main groups: vertebrates and invertebrates</a:t>
            </a:r>
            <a:r>
              <a:rPr lang="en-US" sz="2000" b="1" dirty="0" smtClean="0"/>
              <a:t>.   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771550"/>
            <a:ext cx="1512168" cy="484748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sz="27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sz="27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3" y="1437624"/>
            <a:ext cx="8208912" cy="378171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sz="2000" u="sng" dirty="0" smtClean="0"/>
              <a:t>Animals</a:t>
            </a:r>
            <a:r>
              <a:rPr lang="en-US" sz="2000" dirty="0" smtClean="0"/>
              <a:t> are divided into two main groups: </a:t>
            </a:r>
            <a:r>
              <a:rPr lang="en-US" sz="2000" u="sng" dirty="0" smtClean="0"/>
              <a:t>vertebrates and invertebrates</a:t>
            </a:r>
            <a:r>
              <a:rPr lang="en-US" sz="2000" b="1" dirty="0" smtClean="0"/>
              <a:t>.   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1561" y="843558"/>
            <a:ext cx="1440160" cy="439727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Example 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3528" y="2211710"/>
            <a:ext cx="1368152" cy="64807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General class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4" idx="0"/>
          </p:cNvCxnSpPr>
          <p:nvPr/>
        </p:nvCxnSpPr>
        <p:spPr>
          <a:xfrm flipV="1">
            <a:off x="1007604" y="1779662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5724128" y="2211710"/>
            <a:ext cx="1656184" cy="6480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Specific item (s)</a:t>
            </a:r>
            <a:endParaRPr lang="ru-RU" dirty="0"/>
          </a:p>
        </p:txBody>
      </p:sp>
      <p:cxnSp>
        <p:nvCxnSpPr>
          <p:cNvPr id="17" name="Прямая со стрелкой 16"/>
          <p:cNvCxnSpPr>
            <a:stCxn id="13" idx="0"/>
          </p:cNvCxnSpPr>
          <p:nvPr/>
        </p:nvCxnSpPr>
        <p:spPr>
          <a:xfrm flipV="1">
            <a:off x="6552220" y="1779662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635646"/>
            <a:ext cx="8100380" cy="378171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sz="2000" dirty="0" smtClean="0"/>
              <a:t>Animals are divided into two main groups based on their characteristics. 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0" y="915566"/>
            <a:ext cx="1584176" cy="484748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sz="27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sz="27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635646"/>
            <a:ext cx="8100380" cy="378171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sz="2000" u="sng" dirty="0" smtClean="0"/>
              <a:t>Animals</a:t>
            </a:r>
            <a:r>
              <a:rPr lang="en-US" sz="2000" dirty="0" smtClean="0"/>
              <a:t> are divided into </a:t>
            </a:r>
            <a:r>
              <a:rPr lang="en-US" sz="2000" u="sng" dirty="0" smtClean="0"/>
              <a:t>two main groups </a:t>
            </a:r>
            <a:r>
              <a:rPr lang="en-US" sz="2000" dirty="0" smtClean="0"/>
              <a:t>based on </a:t>
            </a:r>
            <a:r>
              <a:rPr lang="en-US" sz="2000" u="sng" dirty="0" smtClean="0"/>
              <a:t>their characteristics</a:t>
            </a:r>
            <a:r>
              <a:rPr lang="en-US" sz="2000" dirty="0" smtClean="0"/>
              <a:t>. 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1" y="915566"/>
            <a:ext cx="1584176" cy="484748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sz="27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sz="27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95536" y="2355726"/>
            <a:ext cx="1368152" cy="64807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General class</a:t>
            </a:r>
            <a:endParaRPr lang="ru-RU" dirty="0"/>
          </a:p>
        </p:txBody>
      </p:sp>
      <p:cxnSp>
        <p:nvCxnSpPr>
          <p:cNvPr id="5" name="Прямая со стрелкой 4"/>
          <p:cNvCxnSpPr>
            <a:stCxn id="4" idx="0"/>
          </p:cNvCxnSpPr>
          <p:nvPr/>
        </p:nvCxnSpPr>
        <p:spPr>
          <a:xfrm flipV="1">
            <a:off x="1079612" y="1923678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3419872" y="2355726"/>
            <a:ext cx="1656184" cy="6480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Specific item (s)</a:t>
            </a:r>
            <a:endParaRPr lang="ru-RU" dirty="0"/>
          </a:p>
        </p:txBody>
      </p:sp>
      <p:cxnSp>
        <p:nvCxnSpPr>
          <p:cNvPr id="7" name="Прямая со стрелкой 6"/>
          <p:cNvCxnSpPr>
            <a:stCxn id="6" idx="0"/>
          </p:cNvCxnSpPr>
          <p:nvPr/>
        </p:nvCxnSpPr>
        <p:spPr>
          <a:xfrm flipV="1">
            <a:off x="4247964" y="1923678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6228184" y="2355726"/>
            <a:ext cx="2232248" cy="7920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Basis for classification</a:t>
            </a:r>
            <a:endParaRPr lang="ru-RU" dirty="0"/>
          </a:p>
        </p:txBody>
      </p:sp>
      <p:cxnSp>
        <p:nvCxnSpPr>
          <p:cNvPr id="10" name="Прямая со стрелкой 9"/>
          <p:cNvCxnSpPr>
            <a:stCxn id="8" idx="0"/>
          </p:cNvCxnSpPr>
          <p:nvPr/>
        </p:nvCxnSpPr>
        <p:spPr>
          <a:xfrm flipV="1">
            <a:off x="7344308" y="1923678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843558"/>
            <a:ext cx="7848872" cy="439727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Sentence patterns: classifying from </a:t>
            </a:r>
            <a:r>
              <a:rPr lang="en-US" sz="2400" b="1" cap="all" dirty="0" smtClean="0">
                <a:solidFill>
                  <a:schemeClr val="accent6">
                    <a:lumMod val="75000"/>
                  </a:schemeClr>
                </a:solidFill>
              </a:rPr>
              <a:t>general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to </a:t>
            </a:r>
            <a:r>
              <a:rPr lang="en-US" sz="2400" b="1" cap="all" dirty="0" smtClean="0">
                <a:solidFill>
                  <a:schemeClr val="accent6">
                    <a:lumMod val="75000"/>
                  </a:schemeClr>
                </a:solidFill>
              </a:rPr>
              <a:t>specific</a:t>
            </a:r>
            <a:endParaRPr lang="ru-RU" sz="2400" b="1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2499742"/>
            <a:ext cx="936104" cy="347394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dirty="0" smtClean="0"/>
              <a:t>Animals</a:t>
            </a:r>
            <a:endParaRPr lang="ru-RU" dirty="0"/>
          </a:p>
        </p:txBody>
      </p:sp>
      <p:sp>
        <p:nvSpPr>
          <p:cNvPr id="12" name="Двойные фигурные скобки 11"/>
          <p:cNvSpPr/>
          <p:nvPr/>
        </p:nvSpPr>
        <p:spPr>
          <a:xfrm>
            <a:off x="3131840" y="1923678"/>
            <a:ext cx="1607191" cy="1512168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lIns="69714" tIns="34857" rIns="69714" bIns="34857" rtlCol="0" anchor="ctr"/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lassified</a:t>
            </a:r>
          </a:p>
          <a:p>
            <a:pPr algn="ctr"/>
            <a:r>
              <a:rPr lang="en-US" sz="1600" dirty="0"/>
              <a:t>g</a:t>
            </a:r>
            <a:r>
              <a:rPr lang="en-US" sz="1600" dirty="0" smtClean="0"/>
              <a:t>rouped</a:t>
            </a:r>
          </a:p>
          <a:p>
            <a:pPr algn="ctr"/>
            <a:r>
              <a:rPr lang="en-US" sz="1600" dirty="0"/>
              <a:t>d</a:t>
            </a:r>
            <a:r>
              <a:rPr lang="en-US" sz="1600" dirty="0" smtClean="0"/>
              <a:t>ivided</a:t>
            </a:r>
          </a:p>
          <a:p>
            <a:pPr algn="ctr"/>
            <a:r>
              <a:rPr lang="en-US" sz="1600" dirty="0" smtClean="0"/>
              <a:t>arranged</a:t>
            </a:r>
          </a:p>
          <a:p>
            <a:pPr algn="ctr"/>
            <a:r>
              <a:rPr lang="en-US" sz="1600" dirty="0" smtClean="0"/>
              <a:t>categorized</a:t>
            </a:r>
          </a:p>
          <a:p>
            <a:pPr algn="ctr"/>
            <a:endParaRPr lang="ru-RU" dirty="0"/>
          </a:p>
        </p:txBody>
      </p:sp>
      <p:sp>
        <p:nvSpPr>
          <p:cNvPr id="15" name="Двойные фигурные скобки 14"/>
          <p:cNvSpPr/>
          <p:nvPr/>
        </p:nvSpPr>
        <p:spPr>
          <a:xfrm>
            <a:off x="1619672" y="1995686"/>
            <a:ext cx="1274669" cy="1368152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lIns="69714" tIns="34857" rIns="69714" bIns="34857" rtlCol="0" anchor="b"/>
          <a:lstStyle/>
          <a:p>
            <a:pPr algn="ctr"/>
            <a:r>
              <a:rPr lang="en-US" sz="1600" dirty="0" smtClean="0"/>
              <a:t>are</a:t>
            </a:r>
          </a:p>
          <a:p>
            <a:pPr algn="ctr"/>
            <a:r>
              <a:rPr lang="en-US" sz="1600" dirty="0" smtClean="0"/>
              <a:t>may be</a:t>
            </a:r>
          </a:p>
          <a:p>
            <a:pPr algn="ctr"/>
            <a:r>
              <a:rPr lang="en-US" sz="1600" dirty="0" smtClean="0"/>
              <a:t>can be </a:t>
            </a:r>
          </a:p>
          <a:p>
            <a:pPr algn="ctr"/>
            <a:r>
              <a:rPr lang="en-US" sz="1600" dirty="0" smtClean="0"/>
              <a:t>could </a:t>
            </a:r>
          </a:p>
          <a:p>
            <a:pPr algn="ctr"/>
            <a:r>
              <a:rPr lang="en-US" sz="1600" dirty="0" smtClean="0"/>
              <a:t>be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88024" y="2499742"/>
            <a:ext cx="720465" cy="347394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pPr algn="ctr"/>
            <a:r>
              <a:rPr lang="en-US" dirty="0" smtClean="0"/>
              <a:t>into </a:t>
            </a:r>
            <a:endParaRPr lang="ru-RU" dirty="0"/>
          </a:p>
        </p:txBody>
      </p:sp>
      <p:sp>
        <p:nvSpPr>
          <p:cNvPr id="19" name="Двойные фигурные скобки 18"/>
          <p:cNvSpPr/>
          <p:nvPr/>
        </p:nvSpPr>
        <p:spPr>
          <a:xfrm>
            <a:off x="5580112" y="1851670"/>
            <a:ext cx="1939713" cy="158417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lIns="69714" tIns="34857" rIns="69714" bIns="34857" rtlCol="0" anchor="b"/>
          <a:lstStyle/>
          <a:p>
            <a:pPr algn="ctr"/>
            <a:r>
              <a:rPr lang="en-US" sz="1600" dirty="0" smtClean="0"/>
              <a:t>divisions.</a:t>
            </a:r>
          </a:p>
          <a:p>
            <a:pPr algn="ctr"/>
            <a:r>
              <a:rPr lang="en-US" sz="1600" dirty="0" smtClean="0"/>
              <a:t>groups.</a:t>
            </a:r>
          </a:p>
          <a:p>
            <a:pPr algn="ctr"/>
            <a:r>
              <a:rPr lang="en-US" sz="1600" dirty="0" smtClean="0"/>
              <a:t>types.</a:t>
            </a:r>
          </a:p>
          <a:p>
            <a:pPr algn="ctr"/>
            <a:r>
              <a:rPr lang="en-US" sz="1600" dirty="0" smtClean="0"/>
              <a:t>classes.</a:t>
            </a:r>
          </a:p>
          <a:p>
            <a:pPr algn="ctr"/>
            <a:r>
              <a:rPr lang="en-US" sz="1600" dirty="0" smtClean="0"/>
              <a:t>categories.</a:t>
            </a:r>
          </a:p>
          <a:p>
            <a:pPr algn="ctr"/>
            <a:r>
              <a:rPr lang="en-US" sz="1600" dirty="0" smtClean="0"/>
              <a:t>classifications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843558"/>
            <a:ext cx="7695743" cy="439727"/>
          </a:xfrm>
          <a:prstGeom prst="rect">
            <a:avLst/>
          </a:prstGeom>
        </p:spPr>
        <p:txBody>
          <a:bodyPr wrap="none" lIns="69714" tIns="34857" rIns="69714" bIns="34857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Sentence patterns: classifying from </a:t>
            </a:r>
            <a:r>
              <a:rPr lang="en-US" sz="2400" b="1" cap="all" dirty="0" smtClean="0">
                <a:solidFill>
                  <a:schemeClr val="accent6">
                    <a:lumMod val="75000"/>
                  </a:schemeClr>
                </a:solidFill>
              </a:rPr>
              <a:t>specific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to </a:t>
            </a:r>
            <a:r>
              <a:rPr lang="en-US" sz="2400" b="1" cap="all" dirty="0" smtClean="0">
                <a:solidFill>
                  <a:schemeClr val="accent6">
                    <a:lumMod val="75000"/>
                  </a:schemeClr>
                </a:solidFill>
              </a:rPr>
              <a:t>general</a:t>
            </a:r>
            <a:endParaRPr lang="ru-RU" sz="2400" b="1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2427734"/>
            <a:ext cx="1008111" cy="378171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sz="2000" dirty="0" smtClean="0"/>
              <a:t>Oxygen </a:t>
            </a:r>
            <a:endParaRPr lang="ru-RU" sz="2000" dirty="0"/>
          </a:p>
        </p:txBody>
      </p:sp>
      <p:sp>
        <p:nvSpPr>
          <p:cNvPr id="5" name="Двойные фигурные скобки 4"/>
          <p:cNvSpPr/>
          <p:nvPr/>
        </p:nvSpPr>
        <p:spPr>
          <a:xfrm>
            <a:off x="2339752" y="1707654"/>
            <a:ext cx="1235836" cy="1800200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lIns="69714" tIns="34857" rIns="69714" bIns="34857" rtlCol="0" anchor="ctr"/>
          <a:lstStyle/>
          <a:p>
            <a:pPr algn="ctr"/>
            <a:r>
              <a:rPr lang="en-US" sz="2000" dirty="0" smtClean="0"/>
              <a:t>may be</a:t>
            </a:r>
          </a:p>
          <a:p>
            <a:pPr algn="ctr"/>
            <a:r>
              <a:rPr lang="en-US" sz="2000" dirty="0" smtClean="0"/>
              <a:t>can be</a:t>
            </a:r>
          </a:p>
          <a:p>
            <a:pPr algn="ctr"/>
            <a:r>
              <a:rPr lang="en-US" sz="2000" dirty="0" smtClean="0"/>
              <a:t>could be</a:t>
            </a:r>
          </a:p>
          <a:p>
            <a:pPr algn="ctr"/>
            <a:r>
              <a:rPr lang="en-US" sz="2000" dirty="0" smtClean="0"/>
              <a:t>is / are</a:t>
            </a:r>
            <a:endParaRPr lang="ru-RU" sz="2000" dirty="0"/>
          </a:p>
        </p:txBody>
      </p:sp>
      <p:sp>
        <p:nvSpPr>
          <p:cNvPr id="6" name="Двойные фигурные скобки 5"/>
          <p:cNvSpPr/>
          <p:nvPr/>
        </p:nvSpPr>
        <p:spPr>
          <a:xfrm>
            <a:off x="3995936" y="1851670"/>
            <a:ext cx="1728192" cy="158417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lIns="69714" tIns="34857" rIns="69714" bIns="34857" rtlCol="0" anchor="ctr"/>
          <a:lstStyle/>
          <a:p>
            <a:pPr algn="ctr"/>
            <a:r>
              <a:rPr lang="en-US" sz="2000" dirty="0" smtClean="0"/>
              <a:t>classified</a:t>
            </a:r>
          </a:p>
          <a:p>
            <a:pPr algn="ctr"/>
            <a:r>
              <a:rPr lang="en-US" sz="2000" dirty="0" smtClean="0"/>
              <a:t>classed</a:t>
            </a:r>
          </a:p>
          <a:p>
            <a:pPr algn="ctr"/>
            <a:r>
              <a:rPr lang="en-US" sz="2000" dirty="0" smtClean="0"/>
              <a:t>categorizes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796136" y="2427734"/>
            <a:ext cx="1440930" cy="378171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sz="2000" dirty="0" smtClean="0"/>
              <a:t>as a gas.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43558"/>
            <a:ext cx="7702155" cy="439727"/>
          </a:xfrm>
          <a:prstGeom prst="rect">
            <a:avLst/>
          </a:prstGeom>
        </p:spPr>
        <p:txBody>
          <a:bodyPr wrap="none" lIns="69714" tIns="34857" rIns="69714" bIns="34857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Sentence patterns: stating the </a:t>
            </a:r>
            <a:r>
              <a:rPr lang="en-US" sz="2400" b="1" cap="all" dirty="0" smtClean="0">
                <a:solidFill>
                  <a:schemeClr val="accent6">
                    <a:lumMod val="75000"/>
                  </a:schemeClr>
                </a:solidFill>
              </a:rPr>
              <a:t>basis of classification</a:t>
            </a:r>
            <a:endParaRPr lang="ru-RU" sz="2400" b="1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7584" y="2139702"/>
            <a:ext cx="2921077" cy="347394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dirty="0" smtClean="0"/>
              <a:t>Animals may be classified </a:t>
            </a:r>
            <a:endParaRPr lang="ru-RU" dirty="0"/>
          </a:p>
        </p:txBody>
      </p:sp>
      <p:sp>
        <p:nvSpPr>
          <p:cNvPr id="12" name="Двойные фигурные скобки 11"/>
          <p:cNvSpPr/>
          <p:nvPr/>
        </p:nvSpPr>
        <p:spPr>
          <a:xfrm>
            <a:off x="3779912" y="1635646"/>
            <a:ext cx="1995133" cy="140415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lIns="69714" tIns="34857" rIns="69714" bIns="34857" rtlCol="0" anchor="ctr"/>
          <a:lstStyle/>
          <a:p>
            <a:pPr algn="ctr"/>
            <a:r>
              <a:rPr lang="en-US" dirty="0" smtClean="0"/>
              <a:t>according to</a:t>
            </a:r>
          </a:p>
          <a:p>
            <a:pPr algn="ctr"/>
            <a:r>
              <a:rPr lang="en-US" dirty="0" smtClean="0"/>
              <a:t>on the basis of</a:t>
            </a:r>
          </a:p>
          <a:p>
            <a:pPr algn="ctr"/>
            <a:r>
              <a:rPr lang="en-US" dirty="0" smtClean="0"/>
              <a:t>depending on</a:t>
            </a:r>
          </a:p>
          <a:p>
            <a:pPr algn="ctr"/>
            <a:r>
              <a:rPr lang="en-US" dirty="0" smtClean="0"/>
              <a:t>based on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012160" y="2139702"/>
            <a:ext cx="2493917" cy="347394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dirty="0" smtClean="0"/>
              <a:t>their characteristics.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2" y="368305"/>
            <a:ext cx="5688632" cy="4536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cap="all" dirty="0" smtClean="0">
                <a:solidFill>
                  <a:schemeClr val="accent6">
                    <a:lumMod val="75000"/>
                  </a:schemeClr>
                </a:solidFill>
              </a:rPr>
              <a:t>animal Classification</a:t>
            </a:r>
            <a:endParaRPr lang="ru-RU" sz="2400" b="1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Прямая со стрелкой 5"/>
          <p:cNvCxnSpPr>
            <a:stCxn id="4" idx="2"/>
          </p:cNvCxnSpPr>
          <p:nvPr/>
        </p:nvCxnSpPr>
        <p:spPr>
          <a:xfrm flipH="1">
            <a:off x="2051720" y="821956"/>
            <a:ext cx="2772308" cy="4536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4" idx="2"/>
          </p:cNvCxnSpPr>
          <p:nvPr/>
        </p:nvCxnSpPr>
        <p:spPr>
          <a:xfrm>
            <a:off x="4824028" y="821955"/>
            <a:ext cx="2844316" cy="5184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43608" y="1340413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Invertebrates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76256" y="134761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Vertebrates</a:t>
            </a:r>
            <a:endParaRPr lang="ru-RU" sz="2000" b="1" dirty="0">
              <a:solidFill>
                <a:srgbClr val="00206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331640" y="1707654"/>
            <a:ext cx="0" cy="237626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835696" y="170765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Annelids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1331640" y="192367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1331640" y="235572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1331640" y="278777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1331640" y="321982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1331640" y="365187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1331640" y="408391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835696" y="213970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Mollusks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835696" y="257175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Arthropods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835696" y="3003798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Arachnids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835696" y="3435846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Echinoderms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835696" y="3867894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Protozoa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8172400" y="1779662"/>
            <a:ext cx="0" cy="194421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flipH="1">
            <a:off x="7668344" y="199568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 flipH="1">
            <a:off x="7668344" y="242773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 flipH="1">
            <a:off x="7668344" y="285978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H="1">
            <a:off x="7668344" y="329183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H="1">
            <a:off x="7668344" y="372387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020272" y="1779662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Fish 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228184" y="2643758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Amphibians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588224" y="3075806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Reptiles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444208" y="350785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Mammals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876256" y="221171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Birds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779662"/>
            <a:ext cx="64087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/>
              <a:t>Animals are classified into two major groups: invertebrates and vertebrates. This classification is based on whether or not the animals has a backbone.  Annelids, mollusks, arthropods, arachnids, protozoa are invertebrates.  While, vertebrates include fish, birds, mammals, reptiles, and amphibians. 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275606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203598"/>
            <a:ext cx="1656184" cy="439727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Summary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213970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Language focus: classification. </a:t>
            </a:r>
            <a:endParaRPr lang="en-US" sz="2000" cap="small" dirty="0" smtClean="0"/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Sentence patterns of classification.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The elements of classification.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6190" y="1606625"/>
            <a:ext cx="6762194" cy="752351"/>
          </a:xfrm>
          <a:prstGeom prst="rect">
            <a:avLst/>
          </a:prstGeom>
        </p:spPr>
        <p:txBody>
          <a:bodyPr vert="horz" wrap="square" lIns="0" tIns="13555" rIns="0" bIns="0" rtlCol="0" anchor="ctr">
            <a:spAutoFit/>
          </a:bodyPr>
          <a:lstStyle/>
          <a:p>
            <a:pPr marL="12910" algn="l">
              <a:spcBef>
                <a:spcPts val="107"/>
              </a:spcBef>
              <a:tabLst>
                <a:tab pos="0" algn="l"/>
                <a:tab pos="68988" algn="l"/>
              </a:tabLst>
            </a:pPr>
            <a:r>
              <a:rPr lang="en-US" sz="2400" b="1" spc="-10" dirty="0">
                <a:solidFill>
                  <a:srgbClr val="006FC0"/>
                </a:solidFill>
                <a:latin typeface="PT Sans" panose="020B0503020203020204" pitchFamily="34" charset="-52"/>
                <a:cs typeface="Arial" panose="020B0604020202020204" pitchFamily="34" charset="0"/>
              </a:rPr>
              <a:t>Module</a:t>
            </a:r>
            <a:r>
              <a:rPr sz="2400" b="1" spc="10" dirty="0">
                <a:solidFill>
                  <a:srgbClr val="006FC0"/>
                </a:solidFill>
                <a:latin typeface="PT Sans" panose="020B0503020203020204" pitchFamily="34" charset="-52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FC0"/>
                </a:solidFill>
                <a:latin typeface="PT Sans" panose="020B0503020203020204" pitchFamily="34" charset="-52"/>
                <a:cs typeface="Arial" panose="020B0604020202020204" pitchFamily="34" charset="0"/>
              </a:rPr>
              <a:t>1</a:t>
            </a:r>
            <a:r>
              <a:rPr lang="en-US" sz="2400" dirty="0">
                <a:latin typeface="PT Sans" panose="020B0503020203020204" pitchFamily="34" charset="-52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PT Sans" panose="020B0503020203020204" pitchFamily="34" charset="-52"/>
                <a:cs typeface="Arial" panose="020B0604020202020204" pitchFamily="34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PT Sans" panose="020B0503020203020204" pitchFamily="34" charset="-52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00000"/>
                </a:solidFill>
                <a:latin typeface="PT Sans" panose="020B0503020203020204" pitchFamily="34" charset="-52"/>
                <a:cs typeface="Arial" panose="020B0604020202020204" pitchFamily="34" charset="0"/>
              </a:rPr>
              <a:t>The Scientific Community </a:t>
            </a:r>
            <a:endParaRPr sz="2400" b="1" spc="-15" dirty="0">
              <a:solidFill>
                <a:srgbClr val="000000"/>
              </a:solidFill>
              <a:latin typeface="PT Sans" panose="020B0503020203020204" pitchFamily="34" charset="-52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6192" y="3192272"/>
            <a:ext cx="3897629" cy="751700"/>
          </a:xfrm>
          <a:prstGeom prst="rect">
            <a:avLst/>
          </a:prstGeom>
        </p:spPr>
        <p:txBody>
          <a:bodyPr vert="horz" wrap="square" lIns="0" tIns="12910" rIns="0" bIns="0" rtlCol="0">
            <a:spAutoFit/>
          </a:bodyPr>
          <a:lstStyle/>
          <a:p>
            <a:pPr marL="12910">
              <a:spcBef>
                <a:spcPts val="101"/>
              </a:spcBef>
            </a:pPr>
            <a:r>
              <a:rPr lang="en-US" sz="2400" b="1" dirty="0">
                <a:solidFill>
                  <a:srgbClr val="006FC0"/>
                </a:solidFill>
                <a:latin typeface="PT Sans" panose="020B0503020203020204" pitchFamily="34" charset="-52"/>
                <a:cs typeface="Arial" panose="020B0604020202020204" pitchFamily="34" charset="0"/>
              </a:rPr>
              <a:t>Lecture 1</a:t>
            </a:r>
          </a:p>
          <a:p>
            <a:pPr marL="12910">
              <a:spcBef>
                <a:spcPts val="10"/>
              </a:spcBef>
            </a:pPr>
            <a:r>
              <a:rPr lang="en-US" sz="2400" b="1" spc="-15" dirty="0">
                <a:latin typeface="PT Sans" panose="020B0503020203020204" pitchFamily="34" charset="-52"/>
                <a:cs typeface="Arial" panose="020B0604020202020204" pitchFamily="34" charset="0"/>
              </a:rPr>
              <a:t>Classifying</a:t>
            </a:r>
            <a:endParaRPr sz="2400" b="1" dirty="0">
              <a:latin typeface="PT Sans" panose="020B0503020203020204" pitchFamily="34" charset="-5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424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27534"/>
            <a:ext cx="3934847" cy="439727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Reference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3415" y="1275607"/>
            <a:ext cx="6816706" cy="2194053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pPr marL="261427" indent="-261427">
              <a:buFont typeface="+mj-lt"/>
              <a:buAutoNum type="arabicPeriod"/>
            </a:pPr>
            <a:r>
              <a:rPr lang="en-US" sz="2000" dirty="0" smtClean="0"/>
              <a:t>Zimmerman, F. (1989). English for Science. Prentice Hall Regents, Englewood, NJ. </a:t>
            </a:r>
            <a:r>
              <a:rPr lang="en-US" sz="2000" dirty="0"/>
              <a:t> </a:t>
            </a:r>
            <a:r>
              <a:rPr lang="en-US" sz="2000" dirty="0" smtClean="0"/>
              <a:t> pp. 3- 7</a:t>
            </a:r>
          </a:p>
          <a:p>
            <a:pPr marL="261427" indent="-261427">
              <a:buFont typeface="+mj-lt"/>
              <a:buAutoNum type="arabicPeriod"/>
            </a:pPr>
            <a:endParaRPr lang="en-US" sz="2000" dirty="0" smtClean="0"/>
          </a:p>
          <a:p>
            <a:pPr marL="261427" indent="13314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uefap.com/writing/writfram.htm</a:t>
            </a: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61427" indent="13314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pixabay.com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548271" indent="-274741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qsstudy.com/biology/classification-of-plants</a:t>
            </a: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61427" indent="-261427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7770" y="2896507"/>
            <a:ext cx="5273474" cy="764371"/>
          </a:xfrm>
          <a:prstGeom prst="rect">
            <a:avLst/>
          </a:prstGeom>
        </p:spPr>
        <p:txBody>
          <a:bodyPr vert="horz" wrap="square" lIns="0" tIns="12759" rIns="0" bIns="0" rtlCol="0">
            <a:spAutoFit/>
          </a:bodyPr>
          <a:lstStyle/>
          <a:p>
            <a:pPr marL="12150">
              <a:spcBef>
                <a:spcPts val="101"/>
              </a:spcBef>
            </a:pPr>
            <a:r>
              <a:rPr lang="en-US" sz="2400" b="1" spc="-5" dirty="0">
                <a:solidFill>
                  <a:srgbClr val="006FC0"/>
                </a:solidFill>
                <a:latin typeface="PT Sans" panose="020B0503020203020204" pitchFamily="34" charset="-52"/>
                <a:cs typeface="Arial"/>
              </a:rPr>
              <a:t>Part 1</a:t>
            </a:r>
          </a:p>
          <a:p>
            <a:pPr marL="12150">
              <a:spcBef>
                <a:spcPts val="101"/>
              </a:spcBef>
            </a:pPr>
            <a:r>
              <a:rPr lang="en-US" sz="2400" b="1" spc="-5" dirty="0">
                <a:latin typeface="PT Sans" panose="020B0503020203020204" pitchFamily="34" charset="-52"/>
                <a:cs typeface="Arial"/>
              </a:rPr>
              <a:t>Classifying</a:t>
            </a:r>
            <a:endParaRPr sz="2400" b="1" dirty="0">
              <a:latin typeface="PT Sans" panose="020B0503020203020204" pitchFamily="34" charset="-5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82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59632" y="1203598"/>
            <a:ext cx="1944216" cy="85725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Lesson plan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59632" y="213970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Language focus: classification. </a:t>
            </a:r>
            <a:endParaRPr lang="en-US" sz="2000" cap="small" dirty="0" smtClean="0"/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Sentence patterns of classification.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The elements of classification.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1131590"/>
            <a:ext cx="2448272" cy="85725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Definition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1923678"/>
            <a:ext cx="4176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71675" indent="-1971675" algn="just">
              <a:lnSpc>
                <a:spcPct val="150000"/>
              </a:lnSpc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Classification (n.)  </a:t>
            </a:r>
          </a:p>
          <a:p>
            <a:pPr algn="just">
              <a:lnSpc>
                <a:spcPct val="150000"/>
              </a:lnSpc>
            </a:pP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a group of things that all have one important element in common.</a:t>
            </a:r>
            <a:endParaRPr lang="ru-RU" sz="2000" dirty="0"/>
          </a:p>
        </p:txBody>
      </p:sp>
      <p:pic>
        <p:nvPicPr>
          <p:cNvPr id="5" name="Рисунок 4" descr="data-classifica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1419622"/>
            <a:ext cx="1357975" cy="13579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 rot="16200000">
            <a:off x="4389291" y="2106387"/>
            <a:ext cx="72487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flaticon.com</a:t>
            </a:r>
            <a:endParaRPr lang="ru-RU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131840" y="1779662"/>
            <a:ext cx="2160240" cy="14257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9714" tIns="34857" rIns="69714" bIns="34857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Arranging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information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691680" y="555526"/>
            <a:ext cx="1806628" cy="9721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714" tIns="34857" rIns="69714" bIns="34857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Fact 1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971601" y="1779662"/>
            <a:ext cx="1590604" cy="9721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714" tIns="34857" rIns="69714" bIns="34857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Fact </a:t>
            </a:r>
            <a:r>
              <a:rPr lang="en-US" sz="2000" b="1" dirty="0" smtClean="0">
                <a:solidFill>
                  <a:schemeClr val="tx1"/>
                </a:solidFill>
              </a:rPr>
              <a:t>2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259633" y="3270227"/>
            <a:ext cx="1734620" cy="9721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714" tIns="34857" rIns="69714" bIns="34857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Fact </a:t>
            </a:r>
            <a:r>
              <a:rPr lang="en-US" sz="2000" b="1" dirty="0" smtClean="0">
                <a:solidFill>
                  <a:schemeClr val="tx1"/>
                </a:solidFill>
              </a:rPr>
              <a:t>3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4860032" y="483518"/>
            <a:ext cx="1872208" cy="116653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69714" tIns="34857" rIns="69714" bIns="34857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Classifying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724128" y="1844469"/>
            <a:ext cx="2304256" cy="12313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69714" tIns="34857" rIns="69714" bIns="34857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Comparing </a:t>
            </a:r>
            <a:r>
              <a:rPr lang="en-US" sz="2000" dirty="0" smtClean="0">
                <a:solidFill>
                  <a:schemeClr val="tx1"/>
                </a:solidFill>
              </a:rPr>
              <a:t>and </a:t>
            </a:r>
            <a:r>
              <a:rPr lang="en-US" sz="2000" b="1" dirty="0" smtClean="0">
                <a:solidFill>
                  <a:schemeClr val="tx1"/>
                </a:solidFill>
              </a:rPr>
              <a:t>contrasting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5004048" y="3335035"/>
            <a:ext cx="2448272" cy="129614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69714" tIns="34857" rIns="69714" bIns="34857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Finding cause </a:t>
            </a:r>
            <a:r>
              <a:rPr lang="en-US" sz="2000" dirty="0" smtClean="0">
                <a:solidFill>
                  <a:schemeClr val="tx1"/>
                </a:solidFill>
              </a:rPr>
              <a:t>and</a:t>
            </a:r>
            <a:r>
              <a:rPr lang="en-US" sz="2000" b="1" dirty="0" smtClean="0">
                <a:solidFill>
                  <a:schemeClr val="tx1"/>
                </a:solidFill>
              </a:rPr>
              <a:t> effect relationships 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29" name="Прямая со стрелкой 28"/>
          <p:cNvCxnSpPr>
            <a:stCxn id="3" idx="5"/>
          </p:cNvCxnSpPr>
          <p:nvPr/>
        </p:nvCxnSpPr>
        <p:spPr>
          <a:xfrm>
            <a:off x="3233733" y="1385272"/>
            <a:ext cx="402162" cy="4663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4" idx="6"/>
          </p:cNvCxnSpPr>
          <p:nvPr/>
        </p:nvCxnSpPr>
        <p:spPr>
          <a:xfrm>
            <a:off x="2562205" y="2265716"/>
            <a:ext cx="569636" cy="324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5" idx="7"/>
            <a:endCxn id="2" idx="3"/>
          </p:cNvCxnSpPr>
          <p:nvPr/>
        </p:nvCxnSpPr>
        <p:spPr>
          <a:xfrm flipV="1">
            <a:off x="2740224" y="2996623"/>
            <a:ext cx="707976" cy="4159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24" idx="3"/>
          </p:cNvCxnSpPr>
          <p:nvPr/>
        </p:nvCxnSpPr>
        <p:spPr>
          <a:xfrm flipV="1">
            <a:off x="4716017" y="1479213"/>
            <a:ext cx="418195" cy="365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2" idx="6"/>
            <a:endCxn id="25" idx="2"/>
          </p:cNvCxnSpPr>
          <p:nvPr/>
        </p:nvCxnSpPr>
        <p:spPr>
          <a:xfrm flipV="1">
            <a:off x="5292080" y="2460138"/>
            <a:ext cx="432048" cy="324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2" idx="5"/>
            <a:endCxn id="26" idx="1"/>
          </p:cNvCxnSpPr>
          <p:nvPr/>
        </p:nvCxnSpPr>
        <p:spPr>
          <a:xfrm>
            <a:off x="4975720" y="2996623"/>
            <a:ext cx="386869" cy="5282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16016" y="771550"/>
            <a:ext cx="4104456" cy="2952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771550"/>
            <a:ext cx="4104456" cy="2952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 descr="the-periodic-table-4273681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131590"/>
            <a:ext cx="3096617" cy="2088232"/>
          </a:xfrm>
          <a:prstGeom prst="rect">
            <a:avLst/>
          </a:prstGeom>
        </p:spPr>
      </p:pic>
      <p:pic>
        <p:nvPicPr>
          <p:cNvPr id="3" name="Рисунок 2" descr="monument-850868_64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1131590"/>
            <a:ext cx="3033877" cy="21499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47864" y="3723878"/>
            <a:ext cx="12241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pixabay.com</a:t>
            </a:r>
            <a:endParaRPr lang="ru-RU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96336" y="3723878"/>
            <a:ext cx="12241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pixabay.com</a:t>
            </a:r>
            <a:endParaRPr lang="ru-RU" sz="8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2" y="368305"/>
            <a:ext cx="5688632" cy="4536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cap="all" dirty="0" smtClean="0">
                <a:solidFill>
                  <a:schemeClr val="accent6">
                    <a:lumMod val="75000"/>
                  </a:schemeClr>
                </a:solidFill>
              </a:rPr>
              <a:t>animal Classification</a:t>
            </a:r>
            <a:endParaRPr lang="ru-RU" sz="2400" b="1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Прямая со стрелкой 5"/>
          <p:cNvCxnSpPr>
            <a:stCxn id="4" idx="2"/>
          </p:cNvCxnSpPr>
          <p:nvPr/>
        </p:nvCxnSpPr>
        <p:spPr>
          <a:xfrm flipH="1">
            <a:off x="2051720" y="821956"/>
            <a:ext cx="2772308" cy="4536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4" idx="2"/>
          </p:cNvCxnSpPr>
          <p:nvPr/>
        </p:nvCxnSpPr>
        <p:spPr>
          <a:xfrm>
            <a:off x="4824028" y="821955"/>
            <a:ext cx="2844316" cy="5184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43608" y="1340413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Invertebrates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76256" y="134761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Vertebrates</a:t>
            </a:r>
            <a:endParaRPr lang="ru-RU" sz="2000" b="1" dirty="0">
              <a:solidFill>
                <a:srgbClr val="00206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331640" y="1707654"/>
            <a:ext cx="0" cy="237626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835696" y="170765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Annelids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1331640" y="192367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1331640" y="235572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1331640" y="278777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1331640" y="321982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1331640" y="365187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1331640" y="408391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835696" y="213970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Mollusks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835696" y="257175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Arthropods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835696" y="3003798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Arachnids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835696" y="3435846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Echinoderms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835696" y="3867894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Protozoa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8172400" y="1779662"/>
            <a:ext cx="0" cy="194421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flipH="1">
            <a:off x="7668344" y="199568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 flipH="1">
            <a:off x="7668344" y="242773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 flipH="1">
            <a:off x="7668344" y="285978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H="1">
            <a:off x="7668344" y="329183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H="1">
            <a:off x="7668344" y="372387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020272" y="1779662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Fish 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228184" y="2643758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Amphibians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588224" y="3075806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Reptiles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444208" y="350785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Mammals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876256" y="221171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Birds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" name="Рисунок 101" descr="animal-1297864_64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1995686"/>
            <a:ext cx="1752629" cy="17225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1131590"/>
            <a:ext cx="3816424" cy="439727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A classification includes: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1707654"/>
            <a:ext cx="6192688" cy="2378719"/>
          </a:xfrm>
          <a:prstGeom prst="rect">
            <a:avLst/>
          </a:prstGeom>
          <a:noFill/>
        </p:spPr>
        <p:txBody>
          <a:bodyPr wrap="square" lIns="69714" tIns="34857" rIns="69714" bIns="34857" rtlCol="0">
            <a:spAutoFit/>
          </a:bodyPr>
          <a:lstStyle/>
          <a:p>
            <a:pPr marL="261427" indent="-261427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/>
              <a:t>a general class</a:t>
            </a:r>
            <a:r>
              <a:rPr lang="en-US" sz="2000" dirty="0" smtClean="0"/>
              <a:t>,</a:t>
            </a:r>
          </a:p>
          <a:p>
            <a:pPr marL="261427" indent="-261427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/>
              <a:t>a specific item </a:t>
            </a:r>
            <a:r>
              <a:rPr lang="en-US" sz="2000" dirty="0" smtClean="0"/>
              <a:t>or items, and</a:t>
            </a:r>
          </a:p>
          <a:p>
            <a:pPr marL="261427" indent="-261427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/>
              <a:t>a basis for classification</a:t>
            </a:r>
            <a:r>
              <a:rPr lang="en-US" sz="2000" dirty="0" smtClean="0"/>
              <a:t>, which is frequently not stated because it is understood or explained elsewhere.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Другая 1">
      <a:majorFont>
        <a:latin typeface="PT Sans"/>
        <a:ea typeface=""/>
        <a:cs typeface=""/>
      </a:majorFont>
      <a:minorFont>
        <a:latin typeface="PT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7762</TotalTime>
  <Words>399</Words>
  <Application>Microsoft Office PowerPoint</Application>
  <PresentationFormat>Экран (16:9)</PresentationFormat>
  <Paragraphs>121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AL-FARABI KAZAKH NATIONAL UNIVERSITY </vt:lpstr>
      <vt:lpstr>Module 1  The Scientific Community </vt:lpstr>
      <vt:lpstr>Слайд 3</vt:lpstr>
      <vt:lpstr>Lesson plan</vt:lpstr>
      <vt:lpstr>Definition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AL-FARABI KAZAKH NATIONAL UNIVERSITY</dc:title>
  <dc:creator>Mira 144</dc:creator>
  <cp:lastModifiedBy>Mira 144</cp:lastModifiedBy>
  <cp:revision>36</cp:revision>
  <dcterms:created xsi:type="dcterms:W3CDTF">2021-11-29T08:45:18Z</dcterms:created>
  <dcterms:modified xsi:type="dcterms:W3CDTF">2022-01-24T12:41:59Z</dcterms:modified>
</cp:coreProperties>
</file>